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sldIdLst>
    <p:sldId id="298" r:id="rId2"/>
    <p:sldId id="355" r:id="rId3"/>
    <p:sldId id="360" r:id="rId4"/>
    <p:sldId id="316" r:id="rId5"/>
    <p:sldId id="359" r:id="rId6"/>
    <p:sldId id="354" r:id="rId7"/>
    <p:sldId id="357" r:id="rId8"/>
  </p:sldIdLst>
  <p:sldSz cx="9144000" cy="6858000" type="screen4x3"/>
  <p:notesSz cx="6807200" cy="9939338"/>
  <p:defaultTextStyle>
    <a:defPPr>
      <a:defRPr lang="en-AU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0" userDrawn="1">
          <p15:clr>
            <a:srgbClr val="A4A3A4"/>
          </p15:clr>
        </p15:guide>
        <p15:guide id="2" pos="2144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B4B"/>
    <a:srgbClr val="201547"/>
    <a:srgbClr val="87189D"/>
    <a:srgbClr val="D50032"/>
    <a:srgbClr val="DA372E"/>
    <a:srgbClr val="000000"/>
    <a:srgbClr val="808080"/>
    <a:srgbClr val="5A81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68182" autoAdjust="0"/>
  </p:normalViewPr>
  <p:slideViewPr>
    <p:cSldViewPr snapToGrid="0" snapToObjects="1">
      <p:cViewPr varScale="1">
        <p:scale>
          <a:sx n="51" d="100"/>
          <a:sy n="51" d="100"/>
        </p:scale>
        <p:origin x="168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51" d="100"/>
          <a:sy n="51" d="100"/>
        </p:scale>
        <p:origin x="2976" y="78"/>
      </p:cViewPr>
      <p:guideLst>
        <p:guide orient="horz" pos="3130"/>
        <p:guide pos="214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9787" cy="498693"/>
          </a:xfrm>
          <a:prstGeom prst="rect">
            <a:avLst/>
          </a:prstGeom>
        </p:spPr>
        <p:txBody>
          <a:bodyPr vert="horz" lIns="91432" tIns="45717" rIns="91432" bIns="45717" rtlCol="0"/>
          <a:lstStyle>
            <a:lvl1pPr algn="l">
              <a:defRPr sz="1200"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5838" y="1"/>
            <a:ext cx="2949787" cy="498693"/>
          </a:xfrm>
          <a:prstGeom prst="rect">
            <a:avLst/>
          </a:prstGeom>
        </p:spPr>
        <p:txBody>
          <a:bodyPr vert="horz" lIns="91432" tIns="45717" rIns="91432" bIns="45717" rtlCol="0"/>
          <a:lstStyle>
            <a:lvl1pPr algn="r">
              <a:defRPr sz="1200"/>
            </a:lvl1pPr>
          </a:lstStyle>
          <a:p>
            <a:pPr>
              <a:defRPr/>
            </a:pPr>
            <a:fld id="{697DB617-D974-44FA-8CB5-BDEAEBBBBAC6}" type="datetimeFigureOut">
              <a:rPr lang="en-AU"/>
              <a:pPr>
                <a:defRPr/>
              </a:pPr>
              <a:t>7/03/2019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8400" y="1243013"/>
            <a:ext cx="447040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2" tIns="45717" rIns="91432" bIns="45717" rtlCol="0" anchor="ctr"/>
          <a:lstStyle/>
          <a:p>
            <a:pPr lvl="0"/>
            <a:endParaRPr lang="en-AU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720" y="4783308"/>
            <a:ext cx="5445760" cy="3913614"/>
          </a:xfrm>
          <a:prstGeom prst="rect">
            <a:avLst/>
          </a:prstGeom>
        </p:spPr>
        <p:txBody>
          <a:bodyPr vert="horz" lIns="91432" tIns="45717" rIns="91432" bIns="45717" rtlCol="0"/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AU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32" tIns="45717" rIns="91432" bIns="45717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wrap="square" lIns="91432" tIns="45717" rIns="91432" bIns="45717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27A9DC3-24F0-456B-A9DD-6E22E2A0BE91}" type="slidenum">
              <a:rPr lang="en-AU" altLang="en-US"/>
              <a:pPr/>
              <a:t>‹#›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15763287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891" indent="-285728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2909" indent="-228582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073" indent="-228582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236" indent="-228582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400" indent="-228582" defTabSz="4571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564" indent="-228582" defTabSz="4571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8727" indent="-228582" defTabSz="4571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5890" indent="-228582" defTabSz="4571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fld id="{2C1EC15F-CC6F-489A-9300-6CE62B029BE1}" type="slidenum">
              <a:rPr lang="en-AU" altLang="en-US"/>
              <a:pPr/>
              <a:t>1</a:t>
            </a:fld>
            <a:endParaRPr lang="en-AU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7A9DC3-24F0-456B-A9DD-6E22E2A0BE91}" type="slidenum">
              <a:rPr lang="en-AU" altLang="en-US" smtClean="0"/>
              <a:pPr/>
              <a:t>2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2774460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7A9DC3-24F0-456B-A9DD-6E22E2A0BE91}" type="slidenum">
              <a:rPr lang="en-AU" altLang="en-US" smtClean="0"/>
              <a:pPr/>
              <a:t>4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17198967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0000" y="248093"/>
            <a:ext cx="6866640" cy="1577163"/>
          </a:xfrm>
        </p:spPr>
        <p:txBody>
          <a:bodyPr anchor="b">
            <a:noAutofit/>
          </a:bodyPr>
          <a:lstStyle>
            <a:lvl1pPr>
              <a:defRPr sz="32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0000" y="2291907"/>
            <a:ext cx="7415280" cy="3153320"/>
          </a:xfrm>
        </p:spPr>
        <p:txBody>
          <a:bodyPr>
            <a:noAutofit/>
          </a:bodyPr>
          <a:lstStyle>
            <a:lvl1pPr marL="0" indent="0" algn="l">
              <a:buNone/>
              <a:defRPr sz="2200" b="0" baseline="0">
                <a:solidFill>
                  <a:srgbClr val="FFFFFF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5607502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69875"/>
            <a:ext cx="7200000" cy="10795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39750" y="1620000"/>
            <a:ext cx="8243888" cy="4860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 dirty="0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1C8A43-E650-4960-97F5-0C56D6664FB6}" type="datetime4">
              <a:rPr lang="en-AU"/>
              <a:pPr>
                <a:defRPr/>
              </a:pPr>
              <a:t>7 March 2019</a:t>
            </a:fld>
            <a:endParaRPr lang="en-AU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fld id="{B1F2D428-CC14-489A-8F63-216218F4BFC5}" type="slidenum">
              <a:rPr lang="en-AU" altLang="en-US"/>
              <a:pPr/>
              <a:t>‹#›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5717785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539750" y="269875"/>
            <a:ext cx="7199313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539750" y="1619250"/>
            <a:ext cx="8243888" cy="450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"/>
          </p:nvPr>
        </p:nvSpPr>
        <p:spPr>
          <a:xfrm>
            <a:off x="6119813" y="6480175"/>
            <a:ext cx="1800225" cy="37465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1200" smtClean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fld id="{D99DA322-2EB6-4C9F-8A84-18B4242D6AA6}" type="datetime4">
              <a:rPr lang="en-AU"/>
              <a:pPr>
                <a:defRPr/>
              </a:pPr>
              <a:t>7 March 2019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39750" y="6480175"/>
            <a:ext cx="5400675" cy="37465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243888" y="6480175"/>
            <a:ext cx="539750" cy="374650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595959"/>
                </a:solidFill>
              </a:defRPr>
            </a:lvl1pPr>
          </a:lstStyle>
          <a:p>
            <a:fld id="{AAEEF853-EDAC-4C77-A41E-BBEFDEDAE8C1}" type="slidenum">
              <a:rPr lang="en-AU" altLang="en-US"/>
              <a:pPr/>
              <a:t>‹#›</a:t>
            </a:fld>
            <a:endParaRPr lang="en-A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0" r:id="rId1"/>
    <p:sldLayoutId id="2147483849" r:id="rId2"/>
  </p:sldLayoutIdLst>
  <p:hf sldNum="0" hdr="0" ftr="0"/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sz="2400" kern="1200">
          <a:solidFill>
            <a:schemeClr val="bg1"/>
          </a:solidFill>
          <a:latin typeface="Arial"/>
          <a:ea typeface="ＭＳ Ｐゴシック" charset="0"/>
          <a:cs typeface="Arial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2400">
          <a:solidFill>
            <a:schemeClr val="bg1"/>
          </a:solidFill>
          <a:latin typeface="Arial" charset="0"/>
          <a:ea typeface="ＭＳ Ｐゴシック" charset="0"/>
          <a:cs typeface="Arial" pitchFamily="34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2400">
          <a:solidFill>
            <a:schemeClr val="bg1"/>
          </a:solidFill>
          <a:latin typeface="Arial" charset="0"/>
          <a:ea typeface="ＭＳ Ｐゴシック" charset="0"/>
          <a:cs typeface="Arial" pitchFamily="34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2400">
          <a:solidFill>
            <a:schemeClr val="bg1"/>
          </a:solidFill>
          <a:latin typeface="Arial" charset="0"/>
          <a:ea typeface="ＭＳ Ｐゴシック" charset="0"/>
          <a:cs typeface="Arial" pitchFamily="34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2400">
          <a:solidFill>
            <a:schemeClr val="bg1"/>
          </a:solidFill>
          <a:latin typeface="Arial" charset="0"/>
          <a:ea typeface="ＭＳ Ｐゴシック" charset="0"/>
          <a:cs typeface="Arial" pitchFamily="34" charset="0"/>
        </a:defRPr>
      </a:lvl5pPr>
      <a:lvl6pPr marL="457200" algn="l" defTabSz="457200" rtl="0" eaLnBrk="1" fontAlgn="base" hangingPunct="1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6pPr>
      <a:lvl7pPr marL="914400" algn="l" defTabSz="457200" rtl="0" eaLnBrk="1" fontAlgn="base" hangingPunct="1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7pPr>
      <a:lvl8pPr marL="1371600" algn="l" defTabSz="457200" rtl="0" eaLnBrk="1" fontAlgn="base" hangingPunct="1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8pPr>
      <a:lvl9pPr marL="1828800" algn="l" defTabSz="457200" rtl="0" eaLnBrk="1" fontAlgn="base" hangingPunct="1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9pPr>
    </p:titleStyle>
    <p:bodyStyle>
      <a:lvl1pPr algn="l" defTabSz="457200" rtl="0" eaLnBrk="1" fontAlgn="base" hangingPunct="1">
        <a:lnSpc>
          <a:spcPct val="110000"/>
        </a:lnSpc>
        <a:spcBef>
          <a:spcPts val="800"/>
        </a:spcBef>
        <a:spcAft>
          <a:spcPts val="800"/>
        </a:spcAft>
        <a:defRPr sz="2200" b="1" kern="1200">
          <a:solidFill>
            <a:srgbClr val="201547"/>
          </a:solidFill>
          <a:latin typeface="+mn-lt"/>
          <a:ea typeface="ＭＳ Ｐゴシック" charset="0"/>
          <a:cs typeface="ＭＳ Ｐゴシック" charset="0"/>
        </a:defRPr>
      </a:lvl1pPr>
      <a:lvl2pPr marL="250825" indent="-250825" algn="l" defTabSz="457200" rtl="0" eaLnBrk="1" fontAlgn="base" hangingPunct="1">
        <a:lnSpc>
          <a:spcPct val="110000"/>
        </a:lnSpc>
        <a:spcBef>
          <a:spcPct val="0"/>
        </a:spcBef>
        <a:spcAft>
          <a:spcPts val="80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503238" indent="-250825" algn="l" defTabSz="457200" rtl="0" eaLnBrk="1" fontAlgn="base" hangingPunct="1">
        <a:lnSpc>
          <a:spcPct val="110000"/>
        </a:lnSpc>
        <a:spcBef>
          <a:spcPct val="0"/>
        </a:spcBef>
        <a:spcAft>
          <a:spcPts val="80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755650" indent="-250825" algn="l" defTabSz="457200" rtl="0" eaLnBrk="1" fontAlgn="base" hangingPunct="1">
        <a:lnSpc>
          <a:spcPct val="110000"/>
        </a:lnSpc>
        <a:spcBef>
          <a:spcPct val="0"/>
        </a:spcBef>
        <a:spcAft>
          <a:spcPts val="80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1006475" indent="-250825" algn="l" defTabSz="457200" rtl="0" eaLnBrk="1" fontAlgn="base" hangingPunct="1">
        <a:lnSpc>
          <a:spcPct val="110000"/>
        </a:lnSpc>
        <a:spcBef>
          <a:spcPct val="0"/>
        </a:spcBef>
        <a:spcAft>
          <a:spcPts val="800"/>
        </a:spcAft>
        <a:buFont typeface="Courier New" pitchFamily="49" charset="0"/>
        <a:buChar char="o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ctrTitle"/>
          </p:nvPr>
        </p:nvSpPr>
        <p:spPr>
          <a:xfrm>
            <a:off x="539750" y="1036637"/>
            <a:ext cx="6561138" cy="1577975"/>
          </a:xfrm>
        </p:spPr>
        <p:txBody>
          <a:bodyPr/>
          <a:lstStyle/>
          <a:p>
            <a:r>
              <a:rPr lang="en-AU" altLang="en-US" dirty="0">
                <a:latin typeface="Arial" pitchFamily="34" charset="0"/>
                <a:ea typeface="ＭＳ Ｐゴシック" pitchFamily="34" charset="-128"/>
                <a:cs typeface="Arial" pitchFamily="34" charset="0"/>
              </a:rPr>
              <a:t>Acknowledging the influence of lived experience roles and initiatives in Victoria</a:t>
            </a:r>
          </a:p>
        </p:txBody>
      </p:sp>
      <p:sp>
        <p:nvSpPr>
          <p:cNvPr id="4099" name="Subtitle 2"/>
          <p:cNvSpPr>
            <a:spLocks noGrp="1"/>
          </p:cNvSpPr>
          <p:nvPr>
            <p:ph type="subTitle" idx="1"/>
          </p:nvPr>
        </p:nvSpPr>
        <p:spPr>
          <a:xfrm>
            <a:off x="539750" y="2444750"/>
            <a:ext cx="7424738" cy="3152775"/>
          </a:xfrm>
        </p:spPr>
        <p:txBody>
          <a:bodyPr/>
          <a:lstStyle/>
          <a:p>
            <a:endParaRPr lang="en-US" altLang="en-US" sz="1600" i="1" dirty="0">
              <a:latin typeface="Arial" pitchFamily="34" charset="0"/>
              <a:ea typeface="ＭＳ Ｐゴシック" pitchFamily="34" charset="-128"/>
              <a:cs typeface="Arial" pitchFamily="34" charset="0"/>
            </a:endParaRPr>
          </a:p>
          <a:p>
            <a:endParaRPr lang="en-US" altLang="en-US" sz="1600" i="1" dirty="0">
              <a:latin typeface="Arial" pitchFamily="34" charset="0"/>
              <a:ea typeface="ＭＳ Ｐゴシック" pitchFamily="34" charset="-128"/>
              <a:cs typeface="Arial" pitchFamily="34" charset="0"/>
            </a:endParaRPr>
          </a:p>
          <a:p>
            <a:endParaRPr lang="en-US" altLang="en-US" sz="1600" i="1" dirty="0">
              <a:latin typeface="Arial" pitchFamily="34" charset="0"/>
              <a:ea typeface="ＭＳ Ｐゴシック" pitchFamily="34" charset="-128"/>
              <a:cs typeface="Arial" pitchFamily="34" charset="0"/>
            </a:endParaRPr>
          </a:p>
          <a:p>
            <a:endParaRPr lang="en-US" altLang="en-US" sz="1600" i="1" dirty="0">
              <a:latin typeface="Arial" pitchFamily="34" charset="0"/>
              <a:ea typeface="ＭＳ Ｐゴシック" pitchFamily="34" charset="-128"/>
              <a:cs typeface="Arial" pitchFamily="34" charset="0"/>
            </a:endParaRPr>
          </a:p>
          <a:p>
            <a:r>
              <a:rPr lang="en-US" altLang="en-US" sz="1600" i="1" dirty="0">
                <a:latin typeface="Arial" pitchFamily="34" charset="0"/>
                <a:ea typeface="ＭＳ Ｐゴシック" pitchFamily="34" charset="-128"/>
                <a:cs typeface="Arial" pitchFamily="34" charset="0"/>
              </a:rPr>
              <a:t>Emma Cadogan</a:t>
            </a:r>
          </a:p>
          <a:p>
            <a:r>
              <a:rPr lang="en-US" altLang="en-US" sz="1600" i="1" dirty="0">
                <a:latin typeface="Arial" pitchFamily="34" charset="0"/>
                <a:ea typeface="ＭＳ Ｐゴシック" pitchFamily="34" charset="-128"/>
                <a:cs typeface="Arial" pitchFamily="34" charset="0"/>
              </a:rPr>
              <a:t>Acting Manager, Mental Health and AOD Workforce, Health and Human Services Workforce branch, Department of Health and Human Services</a:t>
            </a:r>
          </a:p>
        </p:txBody>
      </p:sp>
    </p:spTree>
    <p:extLst>
      <p:ext uri="{BB962C8B-B14F-4D97-AF65-F5344CB8AC3E}">
        <p14:creationId xmlns:p14="http://schemas.microsoft.com/office/powerpoint/2010/main" val="40379238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lated image">
            <a:extLst>
              <a:ext uri="{FF2B5EF4-FFF2-40B4-BE49-F238E27FC236}">
                <a16:creationId xmlns:a16="http://schemas.microsoft.com/office/drawing/2014/main" id="{9B1E044B-CBC5-4A46-B580-61E6D0B3BE5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66" t="17313" r="25489" b="21997"/>
          <a:stretch/>
        </p:blipFill>
        <p:spPr bwMode="auto">
          <a:xfrm>
            <a:off x="1125985" y="1663700"/>
            <a:ext cx="6671815" cy="39497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9129842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treasure image">
            <a:extLst>
              <a:ext uri="{FF2B5EF4-FFF2-40B4-BE49-F238E27FC236}">
                <a16:creationId xmlns:a16="http://schemas.microsoft.com/office/drawing/2014/main" id="{6200CCBC-632C-4CF9-B0F1-198CAB66F5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5175" y="1825625"/>
            <a:ext cx="4286250" cy="417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38875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cclancy\AppData\Local\Microsoft\Windows\INetCache\Content.Word\Sharc logo2.jpg">
            <a:extLst>
              <a:ext uri="{FF2B5EF4-FFF2-40B4-BE49-F238E27FC236}">
                <a16:creationId xmlns:a16="http://schemas.microsoft.com/office/drawing/2014/main" id="{81B13B7C-E93E-46E7-8E07-996D93B1C204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752" y="1977390"/>
            <a:ext cx="2385695" cy="130302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05EBA18-AC1A-47A0-B54B-21C7A844DF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9750" y="2070735"/>
            <a:ext cx="3409950" cy="12096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B5E201E-DD34-4465-A3C2-420967E159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34812" y="3908425"/>
            <a:ext cx="2809875" cy="16954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00725A3-9736-4C6A-9CC7-DB478F7D94D2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13114" r="6336"/>
          <a:stretch/>
        </p:blipFill>
        <p:spPr>
          <a:xfrm>
            <a:off x="4264738" y="5238175"/>
            <a:ext cx="1755061" cy="915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120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76AD0DD-E772-41D8-94EF-9FC292CC86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6227" y="4102100"/>
            <a:ext cx="3548361" cy="19272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667FF98-0AA2-4729-80CB-658D9D2543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2979" y="1619825"/>
            <a:ext cx="3174617" cy="2152651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3792BC-30B7-4533-9495-D3D02FF1A356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A11C8A43-E650-4960-97F5-0C56D6664FB6}" type="datetime4">
              <a:rPr lang="en-AU" smtClean="0"/>
              <a:pPr>
                <a:defRPr/>
              </a:pPr>
              <a:t>7 March 2019</a:t>
            </a:fld>
            <a:endParaRPr lang="en-AU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5235D05-AA61-4FB4-A774-556CC82F9E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9944" y="1619825"/>
            <a:ext cx="2328825" cy="2482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462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C8D293-5094-4F3D-BAE8-E44A8A0FC63A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A11C8A43-E650-4960-97F5-0C56D6664FB6}" type="datetime4">
              <a:rPr lang="en-AU" smtClean="0"/>
              <a:pPr>
                <a:defRPr/>
              </a:pPr>
              <a:t>7 March 2019</a:t>
            </a:fld>
            <a:endParaRPr lang="en-AU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4D1A877-155D-422B-B5E6-D75D10540A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3947" y="2405350"/>
            <a:ext cx="4983290" cy="16446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732B156-E313-4013-9AFD-9F440EB9A8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0225" y="4485525"/>
            <a:ext cx="5534025" cy="1504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7260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C96C564-630D-4F55-9042-607EBCED08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749" y="2152650"/>
            <a:ext cx="3985431" cy="203835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D2EECB-7B80-4849-8C0E-5729C7EFCAE8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A11C8A43-E650-4960-97F5-0C56D6664FB6}" type="datetime4">
              <a:rPr lang="en-AU" smtClean="0"/>
              <a:pPr>
                <a:defRPr/>
              </a:pPr>
              <a:t>7 March 2019</a:t>
            </a:fld>
            <a:endParaRPr lang="en-A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72446AB-7DFD-49FA-9A81-857CD4CA6D78}"/>
              </a:ext>
            </a:extLst>
          </p:cNvPr>
          <p:cNvSpPr txBox="1"/>
          <p:nvPr/>
        </p:nvSpPr>
        <p:spPr>
          <a:xfrm>
            <a:off x="4965700" y="3050490"/>
            <a:ext cx="3886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400" dirty="0"/>
              <a:t>Connection2Community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C211938-5096-4B9E-A010-5D656B590817}"/>
              </a:ext>
            </a:extLst>
          </p:cNvPr>
          <p:cNvSpPr txBox="1"/>
          <p:nvPr/>
        </p:nvSpPr>
        <p:spPr>
          <a:xfrm>
            <a:off x="963209" y="4765332"/>
            <a:ext cx="39854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400" dirty="0"/>
              <a:t>Mornington Peninsula speak up for change campaign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956CA04-8877-4F66-9BE5-9D695DFC35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2100" y="4120465"/>
            <a:ext cx="2889006" cy="1289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801064"/>
      </p:ext>
    </p:extLst>
  </p:cSld>
  <p:clrMapOvr>
    <a:masterClrMapping/>
  </p:clrMapOvr>
</p:sld>
</file>

<file path=ppt/theme/theme1.xml><?xml version="1.0" encoding="utf-8"?>
<a:theme xmlns:a="http://schemas.openxmlformats.org/drawingml/2006/main" name="DHHS Presentation 01 Navy 2765 for Office 200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DHHS Presentation 02 Purple 2602 for Office 2003.pot [Compatibility Mode]" id="{DBFE2375-78E9-41FA-A348-D8D545D5A07E}" vid="{B4744828-E48F-4A2A-9698-3F350FCCA6B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DHHS Presentation 01 Navy 2765 for Office 2003</Template>
  <TotalTime>7841</TotalTime>
  <Words>49</Words>
  <Application>Microsoft Office PowerPoint</Application>
  <PresentationFormat>On-screen Show (4:3)</PresentationFormat>
  <Paragraphs>15</Paragraphs>
  <Slides>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ＭＳ Ｐゴシック</vt:lpstr>
      <vt:lpstr>Arial</vt:lpstr>
      <vt:lpstr>Calibri</vt:lpstr>
      <vt:lpstr>Courier New</vt:lpstr>
      <vt:lpstr>DHHS Presentation 01 Navy 2765 for Office 2003</vt:lpstr>
      <vt:lpstr>Acknowledging the influence of lived experience roles and initiatives in Victoria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Department of Health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Mental Health Workforce Strategy</dc:title>
  <dc:creator>Emma Cadogan</dc:creator>
  <cp:lastModifiedBy>Adrienne Fitt - SVHM</cp:lastModifiedBy>
  <cp:revision>169</cp:revision>
  <cp:lastPrinted>2019-01-22T23:43:55Z</cp:lastPrinted>
  <dcterms:created xsi:type="dcterms:W3CDTF">2016-09-20T07:43:46Z</dcterms:created>
  <dcterms:modified xsi:type="dcterms:W3CDTF">2019-03-06T22:51:47Z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nguage">
    <vt:lpwstr>English</vt:lpwstr>
  </property>
</Properties>
</file>